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6"/>
  </p:notesMasterIdLst>
  <p:sldIdLst>
    <p:sldId id="260" r:id="rId5"/>
    <p:sldId id="263" r:id="rId6"/>
    <p:sldId id="339" r:id="rId7"/>
    <p:sldId id="338" r:id="rId8"/>
    <p:sldId id="313" r:id="rId9"/>
    <p:sldId id="314" r:id="rId10"/>
    <p:sldId id="264" r:id="rId11"/>
    <p:sldId id="300" r:id="rId12"/>
    <p:sldId id="273" r:id="rId13"/>
    <p:sldId id="276" r:id="rId14"/>
    <p:sldId id="340" r:id="rId15"/>
    <p:sldId id="337" r:id="rId16"/>
    <p:sldId id="341" r:id="rId17"/>
    <p:sldId id="343" r:id="rId18"/>
    <p:sldId id="334" r:id="rId19"/>
    <p:sldId id="265" r:id="rId20"/>
    <p:sldId id="266" r:id="rId21"/>
    <p:sldId id="303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7" r:id="rId30"/>
    <p:sldId id="302" r:id="rId31"/>
    <p:sldId id="316" r:id="rId32"/>
    <p:sldId id="344" r:id="rId33"/>
    <p:sldId id="346" r:id="rId34"/>
    <p:sldId id="347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76BD"/>
    <a:srgbClr val="6A73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85" autoAdjust="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819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C5764-28CA-4E63-B553-AEB5CDF03BF7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02CD-93D0-438C-8E23-5D208D591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516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02CD-93D0-438C-8E23-5D208D59131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303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6CE-69C6-4148-B954-7FA0D05D2B8C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35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6CE-69C6-4148-B954-7FA0D05D2B8C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146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6CE-69C6-4148-B954-7FA0D05D2B8C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082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6CE-69C6-4148-B954-7FA0D05D2B8C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459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6CE-69C6-4148-B954-7FA0D05D2B8C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54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6CE-69C6-4148-B954-7FA0D05D2B8C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8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6CE-69C6-4148-B954-7FA0D05D2B8C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59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6CE-69C6-4148-B954-7FA0D05D2B8C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61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6CE-69C6-4148-B954-7FA0D05D2B8C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3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6CE-69C6-4148-B954-7FA0D05D2B8C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653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6CE-69C6-4148-B954-7FA0D05D2B8C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30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7C6CE-69C6-4148-B954-7FA0D05D2B8C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05F88-1F37-3E49-B451-96DB9E4993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8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ddw@careersourctb.com" TargetMode="Externa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employflorida.com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eersourcetampabay.com/job-seekers/wioa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ner-Triangl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713" y="2070553"/>
            <a:ext cx="6395357" cy="47965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84843" y="3754663"/>
            <a:ext cx="7772400" cy="1470025"/>
          </a:xfrm>
        </p:spPr>
        <p:txBody>
          <a:bodyPr/>
          <a:lstStyle/>
          <a:p>
            <a:pPr algn="r"/>
            <a:r>
              <a:rPr lang="en-US" dirty="0">
                <a:solidFill>
                  <a:srgbClr val="0D76BD"/>
                </a:solidFill>
                <a:latin typeface="Helvetica"/>
                <a:cs typeface="Helvetica"/>
              </a:rPr>
              <a:t>WIOA PROGRAM OVERVIEW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54" y="337702"/>
            <a:ext cx="2808061" cy="124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567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36852"/>
          </a:xfrm>
          <a:prstGeom prst="rect">
            <a:avLst/>
          </a:prstGeom>
          <a:solidFill>
            <a:srgbClr val="0D76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576"/>
            <a:ext cx="8229600" cy="700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Helvetica"/>
              </a:rPr>
              <a:t>WIOA Vendor and Occupations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" y="5705411"/>
            <a:ext cx="1893942" cy="84150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27315" y="1673679"/>
            <a:ext cx="7489370" cy="4166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/>
              <a:buNone/>
            </a:pPr>
            <a:endParaRPr lang="en-US" dirty="0">
              <a:solidFill>
                <a:srgbClr val="6A737B"/>
              </a:solidFill>
              <a:latin typeface="Helvetica"/>
              <a:cs typeface="Helvetica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3943" y="1627299"/>
            <a:ext cx="7489370" cy="416673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you have not yet decided on a school or program, it is imperative that you thoroughly research your options.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you have not decided and would like some assistance with your career path planning, please let your Career Coach know for more assistance through the Individualized Career Services.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Please note that funding is limited and is allocated based on Priority of Services and a first come/first served basis. We do not maintain a wait list for interested candidates.</a:t>
            </a:r>
          </a:p>
          <a:p>
            <a:pPr marL="0" indent="0">
              <a:buNone/>
            </a:pPr>
            <a:endParaRPr lang="en-US" i="1" dirty="0">
              <a:solidFill>
                <a:srgbClr val="6A737B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15631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36852"/>
          </a:xfrm>
          <a:prstGeom prst="rect">
            <a:avLst/>
          </a:prstGeom>
          <a:solidFill>
            <a:srgbClr val="0D76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576"/>
            <a:ext cx="8229600" cy="700995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bg1"/>
                </a:solidFill>
                <a:latin typeface="Helvetica"/>
              </a:rPr>
              <a:t>Tuition Assistance/Occupational Skill Training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" y="5705411"/>
            <a:ext cx="1893942" cy="84150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27315" y="1673679"/>
            <a:ext cx="7489370" cy="4166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/>
              <a:buNone/>
            </a:pPr>
            <a:endParaRPr lang="en-US" dirty="0">
              <a:solidFill>
                <a:srgbClr val="6A737B"/>
              </a:solidFill>
              <a:latin typeface="Helvetica"/>
              <a:cs typeface="Helvetica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3943" y="1627299"/>
            <a:ext cx="7489370" cy="4166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6A737B"/>
              </a:solidFill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WIOA tuition assistance through CareerSource Tampa Bay has a $15,000.00 maximum  lifetime  cap for school tuition assistance.</a:t>
            </a:r>
          </a:p>
        </p:txBody>
      </p:sp>
    </p:spTree>
    <p:extLst>
      <p:ext uri="{BB962C8B-B14F-4D97-AF65-F5344CB8AC3E}">
        <p14:creationId xmlns:p14="http://schemas.microsoft.com/office/powerpoint/2010/main" val="1778132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7085" y="72576"/>
            <a:ext cx="9144000" cy="936852"/>
          </a:xfrm>
          <a:prstGeom prst="rect">
            <a:avLst/>
          </a:prstGeom>
          <a:solidFill>
            <a:srgbClr val="0D76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576"/>
            <a:ext cx="8229600" cy="700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Helvetica"/>
              </a:rPr>
              <a:t>On-the-Job Training(OJT) Overview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" y="5705411"/>
            <a:ext cx="1893942" cy="84150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27315" y="1673679"/>
            <a:ext cx="7489370" cy="4166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/>
              <a:buNone/>
            </a:pPr>
            <a:endParaRPr lang="en-US" dirty="0">
              <a:solidFill>
                <a:srgbClr val="6A737B"/>
              </a:solidFill>
              <a:latin typeface="Helvetica"/>
              <a:cs typeface="Helvetica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9261" y="1184366"/>
            <a:ext cx="7784296" cy="459641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OJT program aides both WIOA eligible career seekers and Hillsborough County employers with filling open positions. Unlike school-based learning, OJT allows employers to hire career seekers directly, utilizing their own training methods to educate new employees on skills needed to be successful on the job.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Program Highlights: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OJT positions are full-time employment . The employer makes the decision to hire the candidate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CSTB current Region Targeted Occupations List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OJT participants benefit by earning wages while they learn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OJT participants are employed by the OJT qualified employer.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OJT participants make a minimum of $11 an hour, however wages vary per position</a:t>
            </a:r>
          </a:p>
          <a:p>
            <a:pPr marL="0" indent="0">
              <a:buNone/>
            </a:pPr>
            <a:endParaRPr lang="en-US" dirty="0">
              <a:solidFill>
                <a:srgbClr val="6A737B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553006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7085" y="72576"/>
            <a:ext cx="9144000" cy="936852"/>
          </a:xfrm>
          <a:prstGeom prst="rect">
            <a:avLst/>
          </a:prstGeom>
          <a:solidFill>
            <a:srgbClr val="0D76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576"/>
            <a:ext cx="8229600" cy="700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Helvetica"/>
              </a:rPr>
              <a:t>On-the-Job Training(OJT) Overview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" y="5705411"/>
            <a:ext cx="1893942" cy="84150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27315" y="1673679"/>
            <a:ext cx="7489370" cy="4166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/>
              <a:buNone/>
            </a:pPr>
            <a:endParaRPr lang="en-US" dirty="0">
              <a:solidFill>
                <a:srgbClr val="6A737B"/>
              </a:solidFill>
              <a:latin typeface="Helvetica"/>
              <a:cs typeface="Helvetica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9261" y="1184366"/>
            <a:ext cx="7784296" cy="4596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On-the Job training Positions are available in the following Industries</a:t>
            </a:r>
          </a:p>
          <a:p>
            <a:pPr lvl="1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Manufacturing </a:t>
            </a:r>
          </a:p>
          <a:p>
            <a:pPr lvl="1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Skilled Trades and Construction</a:t>
            </a:r>
          </a:p>
          <a:p>
            <a:pPr lvl="1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Technology</a:t>
            </a:r>
          </a:p>
          <a:p>
            <a:pPr lvl="1"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Professional Services</a:t>
            </a:r>
          </a:p>
          <a:p>
            <a:pPr lvl="1">
              <a:spcAft>
                <a:spcPts val="1200"/>
              </a:spcAft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6A737B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87147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7085" y="72576"/>
            <a:ext cx="9144000" cy="936852"/>
          </a:xfrm>
          <a:prstGeom prst="rect">
            <a:avLst/>
          </a:prstGeom>
          <a:solidFill>
            <a:srgbClr val="0D76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576"/>
            <a:ext cx="8229600" cy="700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Helvetica"/>
              </a:rPr>
              <a:t>Follow–up Services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" y="5705411"/>
            <a:ext cx="1893942" cy="84150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27315" y="1673679"/>
            <a:ext cx="7489370" cy="4166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/>
              <a:buNone/>
            </a:pPr>
            <a:endParaRPr lang="en-US" dirty="0">
              <a:solidFill>
                <a:srgbClr val="6A737B"/>
              </a:solidFill>
              <a:latin typeface="Helvetica"/>
              <a:cs typeface="Helvetica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9261" y="1184366"/>
            <a:ext cx="7784296" cy="4596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Aft>
                <a:spcPts val="12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 WIOA enrolled individuals will receive Follow-Up Services. 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includes access to CSTB Career Coaching services for at  a 12-month period once the participant become employed. This service can include coaching regarding any workplace challenges that present themselves and reconnecting the participant to CSTB  services if needed.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Additionally, you will be required  to submit documentation on a quarterly basis showing your continued employment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en-US" dirty="0">
              <a:solidFill>
                <a:srgbClr val="6A737B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86002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ner-Triangl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713" y="2070553"/>
            <a:ext cx="6395357" cy="47965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84843" y="3754663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0D76BD"/>
                </a:solidFill>
                <a:latin typeface="Helvetica"/>
                <a:cs typeface="Helvetica"/>
              </a:rPr>
              <a:t>WIOA Eligibility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54" y="337702"/>
            <a:ext cx="2808061" cy="124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545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36852"/>
          </a:xfrm>
          <a:prstGeom prst="rect">
            <a:avLst/>
          </a:prstGeom>
          <a:solidFill>
            <a:srgbClr val="0D76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576"/>
            <a:ext cx="8229600" cy="700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Helvetica"/>
              </a:rPr>
              <a:t>How do I know if I qualify?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" y="5705411"/>
            <a:ext cx="1893942" cy="84150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27315" y="1673679"/>
            <a:ext cx="7489370" cy="4166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/>
              <a:buNone/>
            </a:pPr>
            <a:endParaRPr lang="en-US" dirty="0">
              <a:solidFill>
                <a:srgbClr val="6A737B"/>
              </a:solidFill>
              <a:latin typeface="Helvetica"/>
              <a:cs typeface="Helvetica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3943" y="1627299"/>
            <a:ext cx="7489370" cy="41667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order to qualify for WIOA funding, you must meet all applicable general eligibility requirements  and program specific eligibility requirements for either adult or dislocated worker criteria.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Your individual ability to successfully complete training and gain employment will also assessed. </a:t>
            </a:r>
          </a:p>
        </p:txBody>
      </p:sp>
    </p:spTree>
    <p:extLst>
      <p:ext uri="{BB962C8B-B14F-4D97-AF65-F5344CB8AC3E}">
        <p14:creationId xmlns:p14="http://schemas.microsoft.com/office/powerpoint/2010/main" val="1630863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36852"/>
          </a:xfrm>
          <a:prstGeom prst="rect">
            <a:avLst/>
          </a:prstGeom>
          <a:solidFill>
            <a:srgbClr val="0D76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576"/>
            <a:ext cx="8229600" cy="700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Helvetica"/>
              </a:rPr>
              <a:t>General Eligibility Requirements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" y="5705411"/>
            <a:ext cx="1893942" cy="84150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27315" y="1673679"/>
            <a:ext cx="7489370" cy="4166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/>
              <a:buNone/>
            </a:pPr>
            <a:endParaRPr lang="en-US" dirty="0">
              <a:solidFill>
                <a:srgbClr val="6A737B"/>
              </a:solidFill>
              <a:latin typeface="Helvetica"/>
              <a:cs typeface="Helvetica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3943" y="1627299"/>
            <a:ext cx="7489370" cy="416673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 must be 18 years of age or older.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 must have a valid social security number.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 are a Hillsborough County resident.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 meet U.S. Citizenship requirements or hold a Permanent Resident Card in the U.S.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you are a male born after 12/31/1959, you must have met Selective Service Registration requirements.</a:t>
            </a:r>
          </a:p>
          <a:p>
            <a:pPr marL="0" indent="0">
              <a:buNone/>
            </a:pPr>
            <a:endParaRPr lang="en-US" dirty="0">
              <a:solidFill>
                <a:srgbClr val="6A737B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82311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36852"/>
          </a:xfrm>
          <a:prstGeom prst="rect">
            <a:avLst/>
          </a:prstGeom>
          <a:solidFill>
            <a:srgbClr val="0D76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576"/>
            <a:ext cx="8229600" cy="700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Helvetica"/>
              </a:rPr>
              <a:t>Eligibility for Services Under WIOA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012" y="1444021"/>
            <a:ext cx="7489370" cy="41667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you meet the general eligibility requirements under WIOA, you must also meet a funding-specific income eligibility under either 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adults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dislocated workers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" y="5705410"/>
            <a:ext cx="1893942" cy="84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544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36852"/>
          </a:xfrm>
          <a:prstGeom prst="rect">
            <a:avLst/>
          </a:prstGeom>
          <a:solidFill>
            <a:srgbClr val="0D76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576"/>
            <a:ext cx="8229600" cy="700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Helvetica"/>
              </a:rPr>
              <a:t>Adult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315" y="1444020"/>
            <a:ext cx="7489370" cy="426138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order to qualify as an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adult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under WIOA eligibility, you need to only meet one of the four eligibility criteria.</a:t>
            </a:r>
          </a:p>
          <a:p>
            <a:pPr marL="0" indent="0"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1.) An individual who: 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Receives or is a member of a family that receives food stamps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Has received assistance in the past 26 weeks (6 months) prior to application, or is a member of a family that has received assistance during the past 6 months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2.) An individual whose: </a:t>
            </a:r>
          </a:p>
          <a:p>
            <a:pPr lvl="1"/>
            <a:r>
              <a:rPr lang="en-US" dirty="0"/>
              <a:t>The individual receives an income, or is a member of a family that received a total family income, (in relation to family size) does not exceed  100% of the Lower Living Standard Income Level (LLSIL) for the program year.</a:t>
            </a:r>
          </a:p>
          <a:p>
            <a:pPr lvl="1"/>
            <a:endParaRPr lang="en-US" sz="2000" dirty="0">
              <a:solidFill>
                <a:srgbClr val="6A737B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en-US" sz="2000" dirty="0">
              <a:solidFill>
                <a:srgbClr val="6A737B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6A737B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" y="5705410"/>
            <a:ext cx="1893942" cy="84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17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36852"/>
          </a:xfrm>
          <a:prstGeom prst="rect">
            <a:avLst/>
          </a:prstGeom>
          <a:solidFill>
            <a:srgbClr val="0D76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576"/>
            <a:ext cx="8229600" cy="700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Helvetica"/>
              </a:rPr>
              <a:t>What is the WIOA Program?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" y="5705411"/>
            <a:ext cx="1893942" cy="84150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27315" y="1673679"/>
            <a:ext cx="7489370" cy="4166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/>
              <a:buNone/>
            </a:pPr>
            <a:endParaRPr lang="en-US" dirty="0">
              <a:solidFill>
                <a:srgbClr val="6A737B"/>
              </a:solidFill>
              <a:latin typeface="Helvetica"/>
              <a:cs typeface="Helvetica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27315" y="1618724"/>
            <a:ext cx="7489370" cy="416673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Workforce Innovation and Opportunity Act(WIOA) is a federal law designed to provide services to individuals so they can get a job in a high skills, high wage occupation.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goal of CareerSource Tampa Bay and the WIOA program is to improve the quality of the workforce, reduce welfare dependency, increase economic self-sufficiency, meet skills requirements of employers, and enhance the productivity and competitiveness of the Nation.</a:t>
            </a:r>
          </a:p>
          <a:p>
            <a:pPr marL="0" indent="0">
              <a:buNone/>
            </a:pPr>
            <a:endParaRPr lang="en-US" dirty="0">
              <a:solidFill>
                <a:srgbClr val="6A737B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5716638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36852"/>
          </a:xfrm>
          <a:prstGeom prst="rect">
            <a:avLst/>
          </a:prstGeom>
          <a:solidFill>
            <a:srgbClr val="0D76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576"/>
            <a:ext cx="8229600" cy="700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Helvetica"/>
              </a:rPr>
              <a:t>Adult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315" y="1444020"/>
            <a:ext cx="7489370" cy="42613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3.)  An individual who: 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homeless  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Lacks a fixed, regular, and adequate nighttime residence</a:t>
            </a: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4.) An individual who: 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Has a disability 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Whose family income does not meet income eligibility criteria but their individual income meets the low-income criteria </a:t>
            </a:r>
          </a:p>
          <a:p>
            <a:pPr lvl="1"/>
            <a:endParaRPr lang="en-US" sz="2000" dirty="0">
              <a:solidFill>
                <a:srgbClr val="6A737B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en-US" sz="2000" dirty="0">
              <a:solidFill>
                <a:srgbClr val="6A737B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6A737B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" y="5705410"/>
            <a:ext cx="1893942" cy="84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1640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36852"/>
          </a:xfrm>
          <a:prstGeom prst="rect">
            <a:avLst/>
          </a:prstGeom>
          <a:solidFill>
            <a:srgbClr val="0D76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576"/>
            <a:ext cx="8229600" cy="700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Helvetica"/>
              </a:rPr>
              <a:t>Dislocated Worker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315" y="1444021"/>
            <a:ext cx="7489370" cy="4166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order to qualify as a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dislocated worker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under WIOA eligibility, you need to only meet one of the eight eligibility criteria listed in this section.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Please Note: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each individual dislocated worker criteria, you must meet all subsets of that eligibility in order to qualify.</a:t>
            </a:r>
          </a:p>
          <a:p>
            <a:pPr marL="0" indent="0">
              <a:buNone/>
            </a:pPr>
            <a:endParaRPr lang="en-US" sz="2400" dirty="0">
              <a:solidFill>
                <a:srgbClr val="6A737B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" y="5705410"/>
            <a:ext cx="1893942" cy="84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240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36852"/>
          </a:xfrm>
          <a:prstGeom prst="rect">
            <a:avLst/>
          </a:prstGeom>
          <a:solidFill>
            <a:srgbClr val="0D76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576"/>
            <a:ext cx="8229600" cy="700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Helvetica"/>
              </a:rPr>
              <a:t>Dislocated Worker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315" y="1444021"/>
            <a:ext cx="7489370" cy="41667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1.) An individual who has been:</a:t>
            </a:r>
          </a:p>
          <a:p>
            <a:pPr lvl="1"/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Terminated or laid off or has received a notice of termination or layoff from employment </a:t>
            </a:r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lvl="1"/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Is eligible for or has exhausted reemployment assistance (RA) </a:t>
            </a:r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lvl="1"/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Is unlikely to return to the previous industry or occupation</a:t>
            </a: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2.) An individual who has been:</a:t>
            </a:r>
          </a:p>
          <a:p>
            <a:pPr lvl="1"/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Terminated or laid off, or has received notice of termination or layoff </a:t>
            </a:r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lvl="1"/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Has been employed for sufficient duration (a minimum of 6 consecutive weeks) to demonstrate workforce attachment </a:t>
            </a:r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</a:p>
          <a:p>
            <a:pPr lvl="1"/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Is not eligible for reemployment assistance (RA) due to insufficient earnings or employer not being covered under State unemployment compensation (UC) law </a:t>
            </a:r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lvl="1"/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Is unlikely to return to the previous industry or occupation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" y="5705410"/>
            <a:ext cx="1893942" cy="84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7972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36852"/>
          </a:xfrm>
          <a:prstGeom prst="rect">
            <a:avLst/>
          </a:prstGeom>
          <a:solidFill>
            <a:srgbClr val="0D76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576"/>
            <a:ext cx="8229600" cy="700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Helvetica"/>
              </a:rPr>
              <a:t>Dislocated Worker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315" y="1444021"/>
            <a:ext cx="7489370" cy="4166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3.) An individual who has been: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Terminated or laid off or has received notice of termination or layoff from employment as a result of a permanent closure, or substantial layoff at a plant, facility, or enterprise</a:t>
            </a: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4.) An individual who has been: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Given a general announcement from his/her employer that the facility will close within 180 days</a:t>
            </a: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5.) An individual who was: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Previously self-employed (including farmers, ranchers, and fisherman)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Is currently unemployed due to general economic conditions in the community of residence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because of natural disaster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" y="5705410"/>
            <a:ext cx="1893942" cy="84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4751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36852"/>
          </a:xfrm>
          <a:prstGeom prst="rect">
            <a:avLst/>
          </a:prstGeom>
          <a:solidFill>
            <a:srgbClr val="0D76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576"/>
            <a:ext cx="8229600" cy="700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Helvetica"/>
              </a:rPr>
              <a:t>Dislocated Worker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315" y="1139687"/>
            <a:ext cx="7489370" cy="47575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6.) Displaced Homemaker – An individual who was: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Providing unpaid services to family members in the home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Has been dependent on the income of another family member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Is no longer supported by that income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Is unemployed or underemployed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Is experiencing difficulty in obtaining or upgrading employment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Includes dependent spouses of the Armed Forces on active duty whose family income is significantly reduced because of a deployment, a call or order to active duty, a permanent change in station, or the service connected death or disability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of a service member.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" y="5705410"/>
            <a:ext cx="1893942" cy="84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832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36852"/>
          </a:xfrm>
          <a:prstGeom prst="rect">
            <a:avLst/>
          </a:prstGeom>
          <a:solidFill>
            <a:srgbClr val="0D76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576"/>
            <a:ext cx="8229600" cy="700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Helvetica"/>
              </a:rPr>
              <a:t>Dislocated Worker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315" y="1139687"/>
            <a:ext cx="7489370" cy="47575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7.) Military Assignment - An individual who is: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 spouse of a current member of the military who was forced to leave his/her employment to follow spouse due to change in military assignment</a:t>
            </a: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8.) Military Assignment - An individual who is: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 previous member of the military who was discharged from the armed forces under honorable conditions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who did not retire from the military</a:t>
            </a:r>
          </a:p>
          <a:p>
            <a:pPr marL="4572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If you are not sure if you qualify for programmatic services as either an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adult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or a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dislocated worker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a WIOA Career Coach can meet with you to discuss funding-specific eligibility criteria in further detail.</a:t>
            </a:r>
          </a:p>
          <a:p>
            <a:pPr lvl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" y="5705410"/>
            <a:ext cx="1893942" cy="84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9726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ner-Triangl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506866" y="3319009"/>
            <a:ext cx="4054929" cy="30411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190" y="5551196"/>
            <a:ext cx="2419220" cy="1074891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  <a:latin typeface="Helvetica" pitchFamily="34" charset="0"/>
                <a:cs typeface="Helvetica" pitchFamily="34" charset="0"/>
              </a:rPr>
              <a:t>Tobacco Free Florida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038686" y="1278384"/>
            <a:ext cx="8105313" cy="504154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Tobacco Free Florida has partnered with CareerSource Florida to provide the community with free resources to assist individuals who are interested in quitting tobacco.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Three ways to quit: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Phone: A Quit Coach is awaiting your call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Group: Group sessions with a trained facilitator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Web: Virtual tools, tips, and support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Simply log onto your Employ Florida account and follow the steps below. </a:t>
            </a: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 your dashboard is the TFF referral link under Surveys</a:t>
            </a: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Here you will  select your quit preference and provide the requested information</a:t>
            </a: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When you  complete the referral form just  click Save and the referral is sent </a:t>
            </a: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Tobacco Free Florida representative will contact you based the contact information you provided.</a:t>
            </a:r>
          </a:p>
          <a:p>
            <a:pPr marL="0" lv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Or, </a:t>
            </a:r>
          </a:p>
          <a:p>
            <a:pPr marL="0" lv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Contact a CSTB Team member at 813.930.7400 or email us at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addw@careersourctb.com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for a referral form</a:t>
            </a:r>
          </a:p>
          <a:p>
            <a:pPr marL="0" lvl="0" indent="0">
              <a:buNone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625029"/>
      </p:ext>
    </p:extLst>
  </p:cSld>
  <p:clrMapOvr>
    <a:masterClrMapping/>
  </p:clrMapOvr>
  <p:transition>
    <p:blinds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ner-Triangl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713" y="2070553"/>
            <a:ext cx="6395357" cy="47965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84843" y="3754663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0D76BD"/>
                </a:solidFill>
                <a:latin typeface="Helvetica"/>
                <a:cs typeface="Helvetica"/>
              </a:rPr>
              <a:t>WIOA APPLICATION PROCESS DETAILS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54" y="337702"/>
            <a:ext cx="2808061" cy="124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0466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36852"/>
          </a:xfrm>
          <a:prstGeom prst="rect">
            <a:avLst/>
          </a:prstGeom>
          <a:solidFill>
            <a:srgbClr val="0D76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576"/>
            <a:ext cx="8229600" cy="700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Helvetica"/>
              </a:rPr>
              <a:t>The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315" y="1444021"/>
            <a:ext cx="7489370" cy="4166734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rgbClr val="6A737B"/>
              </a:solidFill>
              <a:latin typeface="Helvetica"/>
              <a:cs typeface="Helvetica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Register at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www.employflorida.com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Ensure your Employ Florida account is complete and up-to-date (including the resume section).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Respond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timely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to your Career Coach.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the provided document handout to begin preparing your required documents to send to your Career Coach.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Review the approved training provider/program list.  Decide which program you would like to enroll in, the registration process, and all key deadlines.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Note: Be sure to also check your spam/junk email folders, as our emails sometimes have a tendency to be filtered to these locations.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6A737B"/>
              </a:solidFill>
              <a:latin typeface="Helvetica"/>
              <a:cs typeface="Helvetica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rgbClr val="6A737B"/>
              </a:solidFill>
              <a:latin typeface="Helvetica"/>
              <a:cs typeface="Helvetica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rgbClr val="6A737B"/>
              </a:solidFill>
              <a:latin typeface="Helvetica"/>
              <a:cs typeface="Helvetica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rgbClr val="6A737B"/>
              </a:solidFill>
              <a:latin typeface="Helvetica"/>
              <a:cs typeface="Helvetica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rgbClr val="6A737B"/>
              </a:solidFill>
              <a:latin typeface="Helvetica"/>
              <a:cs typeface="Helvetica"/>
            </a:endParaRPr>
          </a:p>
          <a:p>
            <a:pPr marL="0" indent="0">
              <a:buNone/>
            </a:pPr>
            <a:endParaRPr lang="en-US" sz="2400" dirty="0">
              <a:solidFill>
                <a:srgbClr val="6A737B"/>
              </a:solidFill>
              <a:latin typeface="Helvetica"/>
              <a:cs typeface="Helvetica"/>
            </a:endParaRPr>
          </a:p>
          <a:p>
            <a:pPr marL="0" indent="0">
              <a:buNone/>
            </a:pPr>
            <a:endParaRPr lang="en-US" sz="2400" dirty="0">
              <a:solidFill>
                <a:srgbClr val="6A737B"/>
              </a:solidFill>
              <a:latin typeface="Helvetica"/>
              <a:cs typeface="Helvetic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" y="5705410"/>
            <a:ext cx="1893942" cy="84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961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36852"/>
          </a:xfrm>
          <a:prstGeom prst="rect">
            <a:avLst/>
          </a:prstGeom>
          <a:solidFill>
            <a:srgbClr val="0D76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576"/>
            <a:ext cx="8229600" cy="700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Helvetica"/>
              </a:rPr>
              <a:t>Program Participation/ Commitments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" y="5705411"/>
            <a:ext cx="1893942" cy="84150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27315" y="1673679"/>
            <a:ext cx="7489370" cy="4166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/>
              <a:buNone/>
            </a:pPr>
            <a:endParaRPr lang="en-US" dirty="0">
              <a:solidFill>
                <a:srgbClr val="6A737B"/>
              </a:solidFill>
              <a:latin typeface="Helvetica"/>
              <a:cs typeface="Helvetica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07439" y="1587543"/>
            <a:ext cx="7489370" cy="4166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Helvetica"/>
                <a:cs typeface="Helvetica"/>
              </a:rPr>
              <a:t>Accepting WIOA assistance does require participant commitments.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Helvetica"/>
                <a:cs typeface="Helvetica"/>
              </a:rPr>
              <a:t>Maintain monthly contact with your Career Coach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Helvetica"/>
                <a:cs typeface="Helvetica"/>
              </a:rPr>
              <a:t>Provide regular updates on training progressions, employment updates, areas of concerns, etc.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Helvetica"/>
                <a:cs typeface="Helvetica"/>
              </a:rPr>
              <a:t>Submit report cards, certificates of completions, employment verification forms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Helvetica"/>
                <a:cs typeface="Helvetica"/>
              </a:rPr>
              <a:t>Commit to providing employment information for 12 months  after training is completed. </a:t>
            </a:r>
          </a:p>
          <a:p>
            <a:pPr marL="0" indent="0">
              <a:buNone/>
            </a:pPr>
            <a:endParaRPr lang="en-US" sz="2400" dirty="0">
              <a:solidFill>
                <a:srgbClr val="6A737B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898360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36852"/>
          </a:xfrm>
          <a:prstGeom prst="rect">
            <a:avLst/>
          </a:prstGeom>
          <a:solidFill>
            <a:srgbClr val="0D76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576"/>
            <a:ext cx="8229600" cy="700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Helvetica"/>
              </a:rPr>
              <a:t>What assistance is available?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" y="5705411"/>
            <a:ext cx="1893942" cy="84150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27315" y="1673679"/>
            <a:ext cx="7489370" cy="4166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/>
              <a:buNone/>
            </a:pPr>
            <a:endParaRPr lang="en-US" dirty="0">
              <a:solidFill>
                <a:srgbClr val="6A737B"/>
              </a:solidFill>
              <a:latin typeface="Helvetica"/>
              <a:cs typeface="Helvetica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3943" y="1627299"/>
            <a:ext cx="7489370" cy="4166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Career Source Tampa Bay offers three options for WIOA employment and training services for adults and dislocated workers.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These include: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Individualized Career Services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Training Services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Tuition Assistance 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On-the-Job Training</a:t>
            </a:r>
            <a:endParaRPr lang="en-US" sz="2400" dirty="0">
              <a:solidFill>
                <a:srgbClr val="6A73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6630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36852"/>
          </a:xfrm>
          <a:prstGeom prst="rect">
            <a:avLst/>
          </a:prstGeom>
          <a:solidFill>
            <a:srgbClr val="0D76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576"/>
            <a:ext cx="8229600" cy="700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Helvetica"/>
              </a:rPr>
              <a:t>Failure to Maintain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315" y="1444021"/>
            <a:ext cx="7489370" cy="416673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rgbClr val="6A737B"/>
              </a:solidFill>
              <a:latin typeface="Helvetica"/>
              <a:cs typeface="Helvetica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Failure to submit follow-up items by the stated deadlines and/or communicate with your Career Coach in a timely manner will result in you needing to begin the enrollment process from the beginning. 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6A737B"/>
              </a:solidFill>
              <a:latin typeface="Helvetica"/>
              <a:cs typeface="Helvetica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rgbClr val="6A737B"/>
              </a:solidFill>
              <a:latin typeface="Helvetica"/>
              <a:cs typeface="Helvetica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rgbClr val="6A737B"/>
              </a:solidFill>
              <a:latin typeface="Helvetica"/>
              <a:cs typeface="Helvetica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rgbClr val="6A737B"/>
              </a:solidFill>
              <a:latin typeface="Helvetica"/>
              <a:cs typeface="Helvetica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rgbClr val="6A737B"/>
              </a:solidFill>
              <a:latin typeface="Helvetica"/>
              <a:cs typeface="Helvetica"/>
            </a:endParaRPr>
          </a:p>
          <a:p>
            <a:pPr marL="0" indent="0">
              <a:buNone/>
            </a:pPr>
            <a:endParaRPr lang="en-US" sz="2400" dirty="0">
              <a:solidFill>
                <a:srgbClr val="6A737B"/>
              </a:solidFill>
              <a:latin typeface="Helvetica"/>
              <a:cs typeface="Helvetica"/>
            </a:endParaRPr>
          </a:p>
          <a:p>
            <a:pPr marL="0" indent="0">
              <a:buNone/>
            </a:pPr>
            <a:endParaRPr lang="en-US" sz="2400" dirty="0">
              <a:solidFill>
                <a:srgbClr val="6A737B"/>
              </a:solidFill>
              <a:latin typeface="Helvetica"/>
              <a:cs typeface="Helvetic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" y="5705410"/>
            <a:ext cx="1893942" cy="84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8664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CD176-4251-4F65-881D-B2C6E5615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64102"/>
          </a:xfrm>
          <a:solidFill>
            <a:srgbClr val="0D76BD"/>
          </a:solidFill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Thank you!!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331C2-9EBB-4819-B188-52EF440D8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Does anyone have any questions?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Let’s meet your WIOA Career Coach.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747022-48BE-424B-A841-E0A039C62A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" y="5705410"/>
            <a:ext cx="1893942" cy="84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663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0326"/>
            <a:ext cx="9144000" cy="936852"/>
          </a:xfrm>
          <a:prstGeom prst="rect">
            <a:avLst/>
          </a:prstGeom>
          <a:solidFill>
            <a:srgbClr val="0D76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576"/>
            <a:ext cx="8229600" cy="700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Helvetica"/>
              </a:rPr>
              <a:t>Individualized Career Services (ICS)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" y="5705411"/>
            <a:ext cx="1893942" cy="84150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27315" y="1673679"/>
            <a:ext cx="7489370" cy="4166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/>
              <a:buNone/>
            </a:pPr>
            <a:endParaRPr lang="en-US" dirty="0">
              <a:solidFill>
                <a:srgbClr val="6A737B"/>
              </a:solidFill>
              <a:latin typeface="Helvetica"/>
              <a:cs typeface="Helvetica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9261" y="1184366"/>
            <a:ext cx="7784296" cy="459641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Individualized Career Services (ICS) are based on the employment needs of the individual. Generally these services involve significant coaching with the individual and customization to each individual’s needs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ICS services may include	, but not limited to: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Specialized skill assessments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Developing an Individualized Career Plan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Career Exploration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Resume’ assistance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Interview Coaching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Job placement assistance</a:t>
            </a:r>
          </a:p>
          <a:p>
            <a:pPr marL="457200" lvl="1" indent="0">
              <a:spcAft>
                <a:spcPts val="1200"/>
              </a:spcAft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Aft>
                <a:spcPts val="1200"/>
              </a:spcAft>
              <a:buNone/>
            </a:pPr>
            <a:endParaRPr lang="en-US" dirty="0">
              <a:solidFill>
                <a:srgbClr val="6A737B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791740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36852"/>
          </a:xfrm>
          <a:prstGeom prst="rect">
            <a:avLst/>
          </a:prstGeom>
          <a:solidFill>
            <a:srgbClr val="0D76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576"/>
            <a:ext cx="8229600" cy="700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Helvetica"/>
              </a:rPr>
              <a:t>Training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315" y="1444021"/>
            <a:ext cx="7489370" cy="4453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 individual must meet all WIOA eligibility requirements to be qualified to receive training services. Eligibility is outlined later in this presentation. 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addition to meeting WIOA eligibility, an individual must demonstrate a need for training services, the ability to successfully complete the training program, and the ability to gain self-sufficient employment.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" y="5705410"/>
            <a:ext cx="1893942" cy="84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210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36852"/>
          </a:xfrm>
          <a:prstGeom prst="rect">
            <a:avLst/>
          </a:prstGeom>
          <a:solidFill>
            <a:srgbClr val="0D76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576"/>
            <a:ext cx="8229600" cy="700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Helvetica"/>
              </a:rPr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315" y="1444021"/>
            <a:ext cx="7489370" cy="4453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Criteria used to justify one’s need and ability to successfully complete training include, but are not limited to the following: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Previous training assistance received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Current credential, degree, or other marketable skills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Level of proficiency through the Test of Adult Basic Education (TABE) 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Wonderlic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assessment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Potential criminal background issues that may prohibit employment in a certain field of study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Financial support/stability while attending training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Ability to cover the remaining tuition and training-related costs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" y="5705410"/>
            <a:ext cx="1893942" cy="84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761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36852"/>
          </a:xfrm>
          <a:prstGeom prst="rect">
            <a:avLst/>
          </a:prstGeom>
          <a:solidFill>
            <a:srgbClr val="0D76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576"/>
            <a:ext cx="8229600" cy="700995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bg1"/>
                </a:solidFill>
                <a:latin typeface="Helvetica"/>
              </a:rPr>
              <a:t>Occupational Skills Training/Tuition Assistance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" y="5705411"/>
            <a:ext cx="1893942" cy="84150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27315" y="1673679"/>
            <a:ext cx="7489370" cy="4166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/>
              <a:buNone/>
            </a:pPr>
            <a:endParaRPr lang="en-US" dirty="0">
              <a:solidFill>
                <a:srgbClr val="6A737B"/>
              </a:solidFill>
              <a:latin typeface="Helvetica"/>
              <a:cs typeface="Helvetica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3943" y="1627299"/>
            <a:ext cx="7489370" cy="416673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WIOA Program can assist with the cost of tuition, required training related books/materials, and required tools/uniforms for the approved program.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WIOA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cannot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reimburse program participants for tuition, books that have already been purchased, or classes that have already started prior to enrollment.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WIOA is unable to assist with the cost of pre-requisites or Prep/Refresher courses.</a:t>
            </a:r>
          </a:p>
          <a:p>
            <a:pPr marL="0" indent="0">
              <a:buNone/>
            </a:pPr>
            <a:endParaRPr lang="en-US" dirty="0">
              <a:solidFill>
                <a:srgbClr val="6A737B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206596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36852"/>
          </a:xfrm>
          <a:prstGeom prst="rect">
            <a:avLst/>
          </a:prstGeom>
          <a:solidFill>
            <a:srgbClr val="0D76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576"/>
            <a:ext cx="8229600" cy="700995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bg1"/>
                </a:solidFill>
                <a:latin typeface="Helvetica"/>
              </a:rPr>
              <a:t>Tuition Assistance/Occupational Skills Training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" y="5705411"/>
            <a:ext cx="1893942" cy="84150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27315" y="1673679"/>
            <a:ext cx="7489370" cy="4166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/>
              <a:buNone/>
            </a:pPr>
            <a:endParaRPr lang="en-US" dirty="0">
              <a:solidFill>
                <a:srgbClr val="6A737B"/>
              </a:solidFill>
              <a:latin typeface="Helvetica"/>
              <a:cs typeface="Helvetica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3943" y="1627299"/>
            <a:ext cx="7489370" cy="416673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Tuition Assistance &amp; Training Services: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Education providers and training programs must be    locally-approved and training must be in-demand occupations.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Training programs must be full-time and listed on the regional targeted occupations list in order to be considered for and covered by a scholarship.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Please visit our Website at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https://www.careersourcetampabay.com/job-seekers/wioa/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to view the Approved Training provider and regional Targeted occupation list. </a:t>
            </a:r>
          </a:p>
          <a:p>
            <a:pPr marL="0" indent="0">
              <a:buNone/>
            </a:pPr>
            <a:endParaRPr lang="en-US" sz="2400" dirty="0">
              <a:solidFill>
                <a:srgbClr val="6A737B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182148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36852"/>
          </a:xfrm>
          <a:prstGeom prst="rect">
            <a:avLst/>
          </a:prstGeom>
          <a:solidFill>
            <a:srgbClr val="0D76B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576"/>
            <a:ext cx="8229600" cy="7009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Helvetica"/>
              </a:rPr>
              <a:t>WIOA Vendor and Occupations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1" y="5705411"/>
            <a:ext cx="1893942" cy="84150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27315" y="1673679"/>
            <a:ext cx="7489370" cy="4166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/>
              <a:buNone/>
            </a:pPr>
            <a:endParaRPr lang="en-US" dirty="0">
              <a:solidFill>
                <a:srgbClr val="6A737B"/>
              </a:solidFill>
              <a:latin typeface="Helvetica"/>
              <a:cs typeface="Helvetica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3943" y="1627299"/>
            <a:ext cx="7489370" cy="4166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WIOA Tuition Assistance Program is geared towards customer choice. 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We encourage customers  to research all of their available options on our Approved Training Provider list to make an informed choice. Things to consider when choosing a school include: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Length of the training program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Cost of the training program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Your current skill level and ability to complete 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Your educational background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Class schedules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001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6A10DDD50DA044AD5D8BA8AC874B30" ma:contentTypeVersion="11" ma:contentTypeDescription="Create a new document." ma:contentTypeScope="" ma:versionID="c704998462d384cd2a8db35cdc4d0829">
  <xsd:schema xmlns:xsd="http://www.w3.org/2001/XMLSchema" xmlns:xs="http://www.w3.org/2001/XMLSchema" xmlns:p="http://schemas.microsoft.com/office/2006/metadata/properties" xmlns:ns3="bd886e20-2685-4dcf-8025-6e44e11fa70d" xmlns:ns4="e5958898-fa49-4769-a142-949a97716ef9" targetNamespace="http://schemas.microsoft.com/office/2006/metadata/properties" ma:root="true" ma:fieldsID="7ed3ab71d26eae9b0d317af7ddfd2674" ns3:_="" ns4:_="">
    <xsd:import namespace="bd886e20-2685-4dcf-8025-6e44e11fa70d"/>
    <xsd:import namespace="e5958898-fa49-4769-a142-949a97716ef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886e20-2685-4dcf-8025-6e44e11fa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958898-fa49-4769-a142-949a97716ef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EEF22A-A961-436C-AEDA-9D0985EC40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886e20-2685-4dcf-8025-6e44e11fa70d"/>
    <ds:schemaRef ds:uri="e5958898-fa49-4769-a142-949a97716e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C683E7-E9AD-4067-9BDC-04C9A52ABB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905552-7706-4E1A-A7BE-02C639B2792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33731</TotalTime>
  <Words>2082</Words>
  <Application>Microsoft Office PowerPoint</Application>
  <PresentationFormat>On-screen Show (4:3)</PresentationFormat>
  <Paragraphs>221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Helvetica</vt:lpstr>
      <vt:lpstr>Wingdings</vt:lpstr>
      <vt:lpstr>Office Theme</vt:lpstr>
      <vt:lpstr>WIOA PROGRAM OVERVIEW</vt:lpstr>
      <vt:lpstr>What is the WIOA Program?</vt:lpstr>
      <vt:lpstr>What assistance is available?</vt:lpstr>
      <vt:lpstr>Individualized Career Services (ICS)</vt:lpstr>
      <vt:lpstr>Training Services</vt:lpstr>
      <vt:lpstr>Assessment</vt:lpstr>
      <vt:lpstr>Occupational Skills Training/Tuition Assistance </vt:lpstr>
      <vt:lpstr>Tuition Assistance/Occupational Skills Training</vt:lpstr>
      <vt:lpstr>WIOA Vendor and Occupations</vt:lpstr>
      <vt:lpstr>WIOA Vendor and Occupations</vt:lpstr>
      <vt:lpstr>Tuition Assistance/Occupational Skill Training</vt:lpstr>
      <vt:lpstr>On-the-Job Training(OJT) Overview</vt:lpstr>
      <vt:lpstr>On-the-Job Training(OJT) Overview</vt:lpstr>
      <vt:lpstr>Follow–up Services</vt:lpstr>
      <vt:lpstr>WIOA Eligibility</vt:lpstr>
      <vt:lpstr>How do I know if I qualify?</vt:lpstr>
      <vt:lpstr>General Eligibility Requirements</vt:lpstr>
      <vt:lpstr>Eligibility for Services Under WIOA</vt:lpstr>
      <vt:lpstr>Adult Eligibility</vt:lpstr>
      <vt:lpstr>Adult Eligibility</vt:lpstr>
      <vt:lpstr>Dislocated Worker Eligibility</vt:lpstr>
      <vt:lpstr>Dislocated Worker Eligibility</vt:lpstr>
      <vt:lpstr>Dislocated Worker Eligibility</vt:lpstr>
      <vt:lpstr>Dislocated Worker Eligibility</vt:lpstr>
      <vt:lpstr>Dislocated Worker Eligibility</vt:lpstr>
      <vt:lpstr>Tobacco Free Florida</vt:lpstr>
      <vt:lpstr>WIOA APPLICATION PROCESS DETAILS</vt:lpstr>
      <vt:lpstr>The Next Steps</vt:lpstr>
      <vt:lpstr>Program Participation/ Commitments</vt:lpstr>
      <vt:lpstr>Failure to Maintain Communication</vt:lpstr>
      <vt:lpstr>Thank you!!</vt:lpstr>
    </vt:vector>
  </TitlesOfParts>
  <Company>Capstone Design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Title Goes Here</dc:title>
  <dc:creator>Michael Chase</dc:creator>
  <cp:lastModifiedBy>Samantha Nunez</cp:lastModifiedBy>
  <cp:revision>117</cp:revision>
  <dcterms:created xsi:type="dcterms:W3CDTF">2013-11-21T01:59:25Z</dcterms:created>
  <dcterms:modified xsi:type="dcterms:W3CDTF">2021-10-12T18:48:36Z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0x010100446A10DDD50DA044AD5D8BA8AC874B30</vt:lpwstr>
  </property>
</Properties>
</file>